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33CC"/>
    <a:srgbClr val="008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7916-D4D1-4A79-87C3-126F444FB57E}" type="datetimeFigureOut">
              <a:rPr lang="de-DE" smtClean="0"/>
              <a:pPr/>
              <a:t>26.09.2011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0829C-49E8-4A1E-9AC6-187E430ACB3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80119"/>
          </a:xfrm>
        </p:spPr>
        <p:txBody>
          <a:bodyPr>
            <a:normAutofit/>
          </a:bodyPr>
          <a:lstStyle/>
          <a:p>
            <a:r>
              <a:rPr lang="de-DE" sz="3200" dirty="0" smtClean="0"/>
              <a:t>Die 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-Suche simpel erklärt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5105400"/>
            <a:ext cx="6400800" cy="1752600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5" name="Grafik 4"/>
          <p:cNvPicPr/>
          <p:nvPr/>
        </p:nvPicPr>
        <p:blipFill>
          <a:blip r:embed="rId2" cstate="print"/>
          <a:srcRect l="803" t="20792" r="1708" b="6601"/>
          <a:stretch>
            <a:fillRect/>
          </a:stretch>
        </p:blipFill>
        <p:spPr bwMode="auto">
          <a:xfrm>
            <a:off x="179512" y="1412776"/>
            <a:ext cx="882047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80119"/>
          </a:xfrm>
        </p:spPr>
        <p:txBody>
          <a:bodyPr>
            <a:normAutofit/>
          </a:bodyPr>
          <a:lstStyle/>
          <a:p>
            <a:r>
              <a:rPr lang="de-DE" sz="3200" dirty="0" smtClean="0"/>
              <a:t>Die 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-Suche simpel erklärt</a:t>
            </a:r>
            <a:endParaRPr lang="de-DE" sz="3200" dirty="0"/>
          </a:p>
        </p:txBody>
      </p:sp>
      <p:pic>
        <p:nvPicPr>
          <p:cNvPr id="5" name="Grafik 4"/>
          <p:cNvPicPr/>
          <p:nvPr/>
        </p:nvPicPr>
        <p:blipFill>
          <a:blip r:embed="rId2" cstate="print"/>
          <a:srcRect l="803" t="20792" r="1708" b="6601"/>
          <a:stretch>
            <a:fillRect/>
          </a:stretch>
        </p:blipFill>
        <p:spPr bwMode="auto">
          <a:xfrm>
            <a:off x="179512" y="1412776"/>
            <a:ext cx="882047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Abgerundetes Rechteck 13"/>
          <p:cNvSpPr/>
          <p:nvPr/>
        </p:nvSpPr>
        <p:spPr>
          <a:xfrm>
            <a:off x="1979712" y="5157192"/>
            <a:ext cx="1440160" cy="288032"/>
          </a:xfrm>
          <a:prstGeom prst="roundRect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Suchanfrage</a:t>
            </a:r>
            <a:endParaRPr lang="de-D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67744" y="3501008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damenschuhe</a:t>
            </a:r>
            <a:endParaRPr lang="de-DE" sz="1200" dirty="0"/>
          </a:p>
        </p:txBody>
      </p:sp>
      <p:cxnSp>
        <p:nvCxnSpPr>
          <p:cNvPr id="20" name="Gerade Verbindung mit Pfeil 19"/>
          <p:cNvCxnSpPr>
            <a:endCxn id="14" idx="0"/>
          </p:cNvCxnSpPr>
          <p:nvPr/>
        </p:nvCxnSpPr>
        <p:spPr>
          <a:xfrm rot="5400000">
            <a:off x="2015716" y="4473116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-Suchergebnisse: Die Anzeigen</a:t>
            </a:r>
            <a:endParaRPr lang="de-DE" sz="3200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 cstate="print"/>
          <a:srcRect t="17486" r="917" b="3536"/>
          <a:stretch>
            <a:fillRect/>
          </a:stretch>
        </p:blipFill>
        <p:spPr bwMode="auto">
          <a:xfrm>
            <a:off x="107504" y="1268760"/>
            <a:ext cx="89289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-Suchergebnisse: Die Anzeigen</a:t>
            </a:r>
            <a:endParaRPr lang="de-DE" sz="3200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 cstate="print"/>
          <a:srcRect t="17486" r="917" b="3536"/>
          <a:stretch>
            <a:fillRect/>
          </a:stretch>
        </p:blipFill>
        <p:spPr bwMode="auto">
          <a:xfrm>
            <a:off x="107504" y="1268760"/>
            <a:ext cx="89289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Gewinkelte Verbindung 10"/>
          <p:cNvCxnSpPr/>
          <p:nvPr/>
        </p:nvCxnSpPr>
        <p:spPr>
          <a:xfrm rot="5400000">
            <a:off x="5184862" y="5192402"/>
            <a:ext cx="2232248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winkelte Verbindung 14"/>
          <p:cNvCxnSpPr/>
          <p:nvPr/>
        </p:nvCxnSpPr>
        <p:spPr>
          <a:xfrm rot="10800000">
            <a:off x="6300192" y="5013176"/>
            <a:ext cx="720080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gerundetes Rechteck 17"/>
          <p:cNvSpPr/>
          <p:nvPr/>
        </p:nvSpPr>
        <p:spPr>
          <a:xfrm>
            <a:off x="5724128" y="6309320"/>
            <a:ext cx="2016224" cy="476672"/>
          </a:xfrm>
          <a:prstGeom prst="roundRect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Bezahlte </a:t>
            </a:r>
          </a:p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Anzeigen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403648" y="1988840"/>
            <a:ext cx="5616624" cy="2088232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hteck 13"/>
          <p:cNvSpPr/>
          <p:nvPr/>
        </p:nvSpPr>
        <p:spPr>
          <a:xfrm>
            <a:off x="7020272" y="1988840"/>
            <a:ext cx="1872208" cy="4248472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403648" y="4077072"/>
            <a:ext cx="4248472" cy="2304256"/>
          </a:xfrm>
          <a:prstGeom prst="rect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 rot="10800000">
            <a:off x="755576" y="558924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/>
          <p:nvPr/>
        </p:nvCxnSpPr>
        <p:spPr>
          <a:xfrm rot="5400000">
            <a:off x="360326" y="5984490"/>
            <a:ext cx="7920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bgerundetes Rechteck 36"/>
          <p:cNvSpPr/>
          <p:nvPr/>
        </p:nvSpPr>
        <p:spPr>
          <a:xfrm>
            <a:off x="0" y="6381328"/>
            <a:ext cx="1512168" cy="404664"/>
          </a:xfrm>
          <a:prstGeom prst="roundRect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Kostenlose Anzeigen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cover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-Suchergebnisse: Die Anzeigenposition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de-DE" sz="2400" dirty="0"/>
          </a:p>
        </p:txBody>
      </p:sp>
      <p:pic>
        <p:nvPicPr>
          <p:cNvPr id="4" name="Inhaltsplatzhalter 3"/>
          <p:cNvPicPr>
            <a:picLocks/>
          </p:cNvPicPr>
          <p:nvPr/>
        </p:nvPicPr>
        <p:blipFill>
          <a:blip r:embed="rId2" cstate="print"/>
          <a:srcRect t="17486" r="917" b="3536"/>
          <a:stretch>
            <a:fillRect/>
          </a:stretch>
        </p:blipFill>
        <p:spPr bwMode="auto">
          <a:xfrm>
            <a:off x="107504" y="1268760"/>
            <a:ext cx="89289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eck 6"/>
          <p:cNvSpPr/>
          <p:nvPr/>
        </p:nvSpPr>
        <p:spPr>
          <a:xfrm>
            <a:off x="1403648" y="1988840"/>
            <a:ext cx="5616624" cy="2088232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7020272" y="1988840"/>
            <a:ext cx="1872208" cy="4248472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5868144" y="213285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Position 1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868144" y="27089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Position 2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5868144" y="33569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Position 3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7164288" y="191683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Positionen 4-8</a:t>
            </a:r>
            <a:endParaRPr lang="de-DE" dirty="0"/>
          </a:p>
        </p:txBody>
      </p:sp>
      <p:cxnSp>
        <p:nvCxnSpPr>
          <p:cNvPr id="14" name="Gerade Verbindung mit Pfeil 13"/>
          <p:cNvCxnSpPr/>
          <p:nvPr/>
        </p:nvCxnSpPr>
        <p:spPr>
          <a:xfrm rot="5400000">
            <a:off x="5939358" y="4437112"/>
            <a:ext cx="72087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bgerundetes Rechteck 15"/>
          <p:cNvSpPr/>
          <p:nvPr/>
        </p:nvSpPr>
        <p:spPr>
          <a:xfrm>
            <a:off x="5652120" y="4797152"/>
            <a:ext cx="1296144" cy="2060848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 smtClean="0">
                <a:solidFill>
                  <a:schemeClr val="tx1"/>
                </a:solidFill>
              </a:rPr>
              <a:t>Die Anzeige-Position ist abhängig von mehreren Faktoren:</a:t>
            </a:r>
          </a:p>
          <a:p>
            <a:pPr algn="ctr"/>
            <a:r>
              <a:rPr lang="de-DE" sz="1100" dirty="0" smtClean="0">
                <a:solidFill>
                  <a:schemeClr val="tx1"/>
                </a:solidFill>
              </a:rPr>
              <a:t>z.B.: </a:t>
            </a:r>
            <a:r>
              <a:rPr lang="de-DE" sz="1100" i="1" dirty="0" smtClean="0">
                <a:solidFill>
                  <a:schemeClr val="tx1"/>
                </a:solidFill>
              </a:rPr>
              <a:t>Relevanz  Ihrer Homepage zum Suchbegriff, Qualität Ihrer Homepage, Ihr Gebot für den Suchbegriff</a:t>
            </a:r>
            <a:endParaRPr lang="de-DE" sz="1100" i="1" dirty="0">
              <a:solidFill>
                <a:schemeClr val="tx1"/>
              </a:solidFill>
            </a:endParaRPr>
          </a:p>
        </p:txBody>
      </p:sp>
      <p:cxnSp>
        <p:nvCxnSpPr>
          <p:cNvPr id="18" name="Gerade Verbindung 17"/>
          <p:cNvCxnSpPr/>
          <p:nvPr/>
        </p:nvCxnSpPr>
        <p:spPr>
          <a:xfrm>
            <a:off x="6300192" y="4365104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-Suchbegriffe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de-DE" sz="2400" dirty="0"/>
          </a:p>
        </p:txBody>
      </p:sp>
      <p:pic>
        <p:nvPicPr>
          <p:cNvPr id="5" name="Grafik 4"/>
          <p:cNvPicPr/>
          <p:nvPr/>
        </p:nvPicPr>
        <p:blipFill>
          <a:blip r:embed="rId2" cstate="print"/>
          <a:srcRect l="803" t="20792" r="1708" b="6601"/>
          <a:stretch>
            <a:fillRect/>
          </a:stretch>
        </p:blipFill>
        <p:spPr bwMode="auto">
          <a:xfrm>
            <a:off x="179512" y="1412776"/>
            <a:ext cx="882047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feld 5"/>
          <p:cNvSpPr txBox="1"/>
          <p:nvPr/>
        </p:nvSpPr>
        <p:spPr>
          <a:xfrm>
            <a:off x="2267744" y="3501008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damenschuhe</a:t>
            </a:r>
            <a:endParaRPr lang="de-DE" sz="1200" dirty="0"/>
          </a:p>
        </p:txBody>
      </p:sp>
      <p:cxnSp>
        <p:nvCxnSpPr>
          <p:cNvPr id="7" name="Gerade Verbindung mit Pfeil 6"/>
          <p:cNvCxnSpPr/>
          <p:nvPr/>
        </p:nvCxnSpPr>
        <p:spPr>
          <a:xfrm rot="5400000">
            <a:off x="1978918" y="4437112"/>
            <a:ext cx="144095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gerundetes Rechteck 7"/>
          <p:cNvSpPr/>
          <p:nvPr/>
        </p:nvSpPr>
        <p:spPr>
          <a:xfrm>
            <a:off x="1115616" y="5157192"/>
            <a:ext cx="3312368" cy="1512168"/>
          </a:xfrm>
          <a:prstGeom prst="roundRect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Suchbegriff</a:t>
            </a:r>
            <a:endParaRPr lang="de-DE" sz="1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de-DE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Für dieses </a:t>
            </a:r>
            <a:r>
              <a:rPr lang="de-DE" sz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Keyword</a:t>
            </a:r>
            <a:r>
              <a:rPr lang="de-DE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bieten Sie, damit Ihre Anzeige erscheint, sobald eine Suchanfrage gestellt wird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32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32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3200" dirty="0" smtClean="0">
                <a:solidFill>
                  <a:srgbClr val="CC0000"/>
                </a:solidFill>
                <a:latin typeface="Calisto MT" pitchFamily="18" charset="0"/>
              </a:rPr>
              <a:t>e</a:t>
            </a:r>
            <a:r>
              <a:rPr lang="de-DE" sz="3200" dirty="0" smtClean="0"/>
              <a:t>-Suchergebnisse: Die Anzeigen</a:t>
            </a:r>
            <a:endParaRPr lang="de-DE" sz="3200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 cstate="print"/>
          <a:srcRect t="17486" r="917" b="3536"/>
          <a:stretch>
            <a:fillRect/>
          </a:stretch>
        </p:blipFill>
        <p:spPr bwMode="auto">
          <a:xfrm>
            <a:off x="107504" y="1268760"/>
            <a:ext cx="89289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eck 12"/>
          <p:cNvSpPr/>
          <p:nvPr/>
        </p:nvSpPr>
        <p:spPr>
          <a:xfrm>
            <a:off x="1403648" y="1988840"/>
            <a:ext cx="5616624" cy="2088232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7020272" y="1988840"/>
            <a:ext cx="1872208" cy="4248472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1403648" y="4077072"/>
            <a:ext cx="4248472" cy="2304256"/>
          </a:xfrm>
          <a:prstGeom prst="rect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 Verbindung mit Pfeil 16"/>
          <p:cNvCxnSpPr/>
          <p:nvPr/>
        </p:nvCxnSpPr>
        <p:spPr>
          <a:xfrm>
            <a:off x="6300192" y="407707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6300192" y="4365104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bgerundetes Rechteck 20"/>
          <p:cNvSpPr/>
          <p:nvPr/>
        </p:nvSpPr>
        <p:spPr>
          <a:xfrm>
            <a:off x="5796136" y="4653136"/>
            <a:ext cx="1152128" cy="1656184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 smtClean="0">
                <a:solidFill>
                  <a:schemeClr val="tx1"/>
                </a:solidFill>
              </a:rPr>
              <a:t>Für die Schaltung der Anzeige zahlen Sie nicht, lediglich für den Klick auf Ihre Seite zahlen Sie ein sogenanntes CPC*!</a:t>
            </a:r>
            <a:endParaRPr lang="de-DE" sz="110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1475656" y="6453336"/>
            <a:ext cx="52565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 smtClean="0"/>
              <a:t>CPC – „</a:t>
            </a:r>
            <a:r>
              <a:rPr lang="de-DE" sz="900" b="1" dirty="0" err="1" smtClean="0"/>
              <a:t>Cost</a:t>
            </a:r>
            <a:r>
              <a:rPr lang="de-DE" sz="900" b="1" dirty="0" smtClean="0"/>
              <a:t> per </a:t>
            </a:r>
            <a:r>
              <a:rPr lang="de-DE" sz="900" b="1" dirty="0" err="1" smtClean="0"/>
              <a:t>click</a:t>
            </a:r>
            <a:r>
              <a:rPr lang="de-DE" sz="900" b="1" dirty="0" smtClean="0"/>
              <a:t>, Kosten pro Klick auf einen Link (Gebühr die für den Klick auf die Anzeige anfällt)</a:t>
            </a:r>
            <a:endParaRPr lang="de-DE" sz="900" b="1" dirty="0"/>
          </a:p>
        </p:txBody>
      </p:sp>
    </p:spTree>
  </p:cSld>
  <p:clrMapOvr>
    <a:masterClrMapping/>
  </p:clrMapOvr>
  <p:transition>
    <p:cover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Wir führen Sie direkt zum Kunden!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sz="2400" dirty="0" smtClean="0"/>
              <a:t>     Mit einer gezielten Platzierung ihrer Anzeigen bei </a:t>
            </a:r>
            <a:r>
              <a:rPr lang="de-DE" sz="24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2400" dirty="0" smtClean="0">
                <a:solidFill>
                  <a:srgbClr val="CC0000"/>
                </a:solidFill>
                <a:latin typeface="Calisto MT" pitchFamily="18" charset="0"/>
              </a:rPr>
              <a:t>o</a:t>
            </a:r>
            <a:r>
              <a:rPr lang="de-DE" sz="2400" dirty="0" smtClean="0">
                <a:solidFill>
                  <a:srgbClr val="FFC000"/>
                </a:solidFill>
                <a:latin typeface="Calisto MT" pitchFamily="18" charset="0"/>
              </a:rPr>
              <a:t>o</a:t>
            </a:r>
            <a:r>
              <a:rPr lang="de-DE" sz="2400" dirty="0" smtClean="0">
                <a:solidFill>
                  <a:srgbClr val="0033CC"/>
                </a:solidFill>
                <a:latin typeface="Calisto MT" pitchFamily="18" charset="0"/>
              </a:rPr>
              <a:t>g</a:t>
            </a:r>
            <a:r>
              <a:rPr lang="de-DE" sz="2400" dirty="0" smtClean="0">
                <a:solidFill>
                  <a:srgbClr val="008000"/>
                </a:solidFill>
                <a:latin typeface="Calisto MT" pitchFamily="18" charset="0"/>
              </a:rPr>
              <a:t>l</a:t>
            </a:r>
            <a:r>
              <a:rPr lang="de-DE" sz="2400" dirty="0" smtClean="0">
                <a:solidFill>
                  <a:srgbClr val="CC0000"/>
                </a:solidFill>
                <a:latin typeface="Calisto MT" pitchFamily="18" charset="0"/>
              </a:rPr>
              <a:t>e   </a:t>
            </a:r>
            <a:r>
              <a:rPr lang="de-DE" sz="2400" dirty="0" smtClean="0"/>
              <a:t>,                                       </a:t>
            </a:r>
          </a:p>
          <a:p>
            <a:pPr>
              <a:buNone/>
            </a:pPr>
            <a:r>
              <a:rPr lang="de-DE" sz="2400" dirty="0" smtClean="0"/>
              <a:t>                         und           gewinnen Sie Kunden und steigern so ihren Umsatz! Wir unterstützen Sie dabei!</a:t>
            </a:r>
          </a:p>
          <a:p>
            <a:pPr>
              <a:buFont typeface="Wingdings" pitchFamily="2" charset="2"/>
              <a:buChar char="Ø"/>
            </a:pPr>
            <a:r>
              <a:rPr lang="de-DE" sz="2400" dirty="0" smtClean="0"/>
              <a:t>Unsere Leistungen: </a:t>
            </a:r>
          </a:p>
          <a:p>
            <a:pPr lvl="1">
              <a:buFont typeface="Wingdings" pitchFamily="2" charset="2"/>
              <a:buChar char="ü"/>
            </a:pPr>
            <a:r>
              <a:rPr lang="de-DE" sz="2000" dirty="0" smtClean="0"/>
              <a:t>Permanente Optimierung der </a:t>
            </a:r>
            <a:r>
              <a:rPr lang="de-DE" sz="2000" dirty="0" err="1" smtClean="0"/>
              <a:t>Search-Keywords</a:t>
            </a:r>
            <a:r>
              <a:rPr lang="de-DE" sz="2000" dirty="0" smtClean="0"/>
              <a:t> und Anzeigentexte</a:t>
            </a:r>
          </a:p>
          <a:p>
            <a:pPr lvl="1">
              <a:buFont typeface="Wingdings" pitchFamily="2" charset="2"/>
              <a:buChar char="ü"/>
            </a:pPr>
            <a:r>
              <a:rPr lang="de-DE" sz="2000" dirty="0" smtClean="0"/>
              <a:t>Tracking der Werbeaktivitäten</a:t>
            </a:r>
          </a:p>
          <a:p>
            <a:pPr lvl="1">
              <a:buFont typeface="Wingdings" pitchFamily="2" charset="2"/>
              <a:buChar char="ü"/>
            </a:pPr>
            <a:r>
              <a:rPr lang="de-DE" sz="2000" dirty="0" smtClean="0"/>
              <a:t>Performance basierte und transparente Abrechnung</a:t>
            </a:r>
          </a:p>
          <a:p>
            <a:pPr lvl="1">
              <a:buFont typeface="Wingdings" pitchFamily="2" charset="2"/>
              <a:buChar char="ü"/>
            </a:pPr>
            <a:r>
              <a:rPr lang="de-DE" sz="2000" dirty="0" smtClean="0"/>
              <a:t>Erfolgsorientiertes Einsetzen Ihres Werbebudgets</a:t>
            </a:r>
          </a:p>
          <a:p>
            <a:pPr lvl="1">
              <a:buFont typeface="Wingdings" pitchFamily="2" charset="2"/>
              <a:buChar char="ü"/>
            </a:pPr>
            <a:r>
              <a:rPr lang="de-DE" sz="2000" dirty="0" smtClean="0"/>
              <a:t>Professionelle Beratung durch erfahrene Mediaplaner</a:t>
            </a:r>
          </a:p>
          <a:p>
            <a:pPr lvl="1">
              <a:buFont typeface="Wingdings" pitchFamily="2" charset="2"/>
              <a:buChar char="ü"/>
            </a:pPr>
            <a:r>
              <a:rPr lang="de-DE" sz="2000" dirty="0" smtClean="0"/>
              <a:t>Kampagnen-Controlling </a:t>
            </a:r>
          </a:p>
          <a:p>
            <a:pPr lvl="1">
              <a:buFont typeface="Wingdings" pitchFamily="2" charset="2"/>
              <a:buChar char="ü"/>
            </a:pPr>
            <a:endParaRPr lang="de-DE" sz="2000" dirty="0" smtClean="0"/>
          </a:p>
          <a:p>
            <a:pPr lvl="1">
              <a:buNone/>
            </a:pPr>
            <a:r>
              <a:rPr lang="de-DE" sz="2000" dirty="0" smtClean="0"/>
              <a:t>Wir beraten Sie gerne:</a:t>
            </a:r>
          </a:p>
          <a:p>
            <a:pPr lvl="1">
              <a:buNone/>
            </a:pPr>
            <a:r>
              <a:rPr lang="de-DE" sz="2000" dirty="0" smtClean="0"/>
              <a:t>Vereinbaren Sie ein unverbindliches Erstgespräch: 0049 30 217 </a:t>
            </a:r>
            <a:r>
              <a:rPr lang="de-DE" sz="2000" smtClean="0"/>
              <a:t>395 </a:t>
            </a:r>
            <a:r>
              <a:rPr lang="de-DE" sz="2000" smtClean="0"/>
              <a:t>40</a:t>
            </a:r>
            <a:endParaRPr lang="de-DE" sz="2000" dirty="0" smtClean="0"/>
          </a:p>
          <a:p>
            <a:pPr lvl="1">
              <a:buNone/>
            </a:pPr>
            <a:endParaRPr lang="de-DE" sz="2000" dirty="0" smtClean="0"/>
          </a:p>
          <a:p>
            <a:pPr lvl="1">
              <a:buNone/>
            </a:pPr>
            <a:endParaRPr lang="de-DE" sz="2000" dirty="0" smtClean="0">
              <a:solidFill>
                <a:schemeClr val="accent4">
                  <a:lumMod val="75000"/>
                </a:schemeClr>
              </a:solidFill>
              <a:latin typeface="DejaVu Serif" pitchFamily="18" charset="0"/>
              <a:ea typeface="DejaVu Serif" pitchFamily="18" charset="0"/>
            </a:endParaRPr>
          </a:p>
          <a:p>
            <a:pPr lvl="1">
              <a:buFont typeface="Wingdings" pitchFamily="2" charset="2"/>
              <a:buChar char="ü"/>
            </a:pPr>
            <a:endParaRPr lang="de-DE" sz="2000" dirty="0" smtClean="0"/>
          </a:p>
          <a:p>
            <a:endParaRPr lang="de-DE" sz="2400" dirty="0" smtClean="0"/>
          </a:p>
          <a:p>
            <a:endParaRPr lang="de-DE" sz="2400" dirty="0"/>
          </a:p>
        </p:txBody>
      </p:sp>
      <p:pic>
        <p:nvPicPr>
          <p:cNvPr id="4" name="Grafik 3" descr="3642447754_77aff7e7aa.jpg"/>
          <p:cNvPicPr>
            <a:picLocks noChangeAspect="1"/>
          </p:cNvPicPr>
          <p:nvPr/>
        </p:nvPicPr>
        <p:blipFill>
          <a:blip r:embed="rId2" cstate="print"/>
          <a:srcRect l="18642" t="35137" r="19216" b="29726"/>
          <a:stretch>
            <a:fillRect/>
          </a:stretch>
        </p:blipFill>
        <p:spPr>
          <a:xfrm>
            <a:off x="2627784" y="2083890"/>
            <a:ext cx="576064" cy="264990"/>
          </a:xfrm>
          <a:prstGeom prst="rect">
            <a:avLst/>
          </a:prstGeom>
        </p:spPr>
      </p:pic>
      <p:pic>
        <p:nvPicPr>
          <p:cNvPr id="5" name="Grafik 4" descr="yahoo_logo_.jpg"/>
          <p:cNvPicPr>
            <a:picLocks noChangeAspect="1"/>
          </p:cNvPicPr>
          <p:nvPr/>
        </p:nvPicPr>
        <p:blipFill>
          <a:blip r:embed="rId3" cstate="print"/>
          <a:srcRect l="2188" t="17784" b="17785"/>
          <a:stretch>
            <a:fillRect/>
          </a:stretch>
        </p:blipFill>
        <p:spPr>
          <a:xfrm>
            <a:off x="971600" y="2060848"/>
            <a:ext cx="1080120" cy="214297"/>
          </a:xfrm>
          <a:prstGeom prst="rect">
            <a:avLst/>
          </a:prstGeom>
        </p:spPr>
      </p:pic>
      <p:pic>
        <p:nvPicPr>
          <p:cNvPr id="6" name="Grafik 5" descr="google_logo1.jpg"/>
          <p:cNvPicPr>
            <a:picLocks noChangeAspect="1"/>
          </p:cNvPicPr>
          <p:nvPr/>
        </p:nvPicPr>
        <p:blipFill>
          <a:blip r:embed="rId4" cstate="print"/>
          <a:srcRect l="5660" t="25430" r="4552" b="23540"/>
          <a:stretch>
            <a:fillRect/>
          </a:stretch>
        </p:blipFill>
        <p:spPr>
          <a:xfrm>
            <a:off x="6444208" y="1680234"/>
            <a:ext cx="1080120" cy="308606"/>
          </a:xfrm>
          <a:prstGeom prst="rect">
            <a:avLst/>
          </a:prstGeom>
        </p:spPr>
      </p:pic>
      <p:pic>
        <p:nvPicPr>
          <p:cNvPr id="7" name="Grafik 6" descr="25020215856154720.jpg"/>
          <p:cNvPicPr>
            <a:picLocks noChangeAspect="1"/>
          </p:cNvPicPr>
          <p:nvPr/>
        </p:nvPicPr>
        <p:blipFill>
          <a:blip r:embed="rId5" cstate="print"/>
          <a:srcRect t="18900" r="8905" b="14951"/>
          <a:stretch>
            <a:fillRect/>
          </a:stretch>
        </p:blipFill>
        <p:spPr>
          <a:xfrm>
            <a:off x="323528" y="620688"/>
            <a:ext cx="1388290" cy="4320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204</Words>
  <Application>Microsoft Office PowerPoint</Application>
  <PresentationFormat>Bildschirmpräsentation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Die Google-Suche simpel erklärt</vt:lpstr>
      <vt:lpstr>Die Google-Suche simpel erklärt</vt:lpstr>
      <vt:lpstr>Google-Suchergebnisse: Die Anzeigen</vt:lpstr>
      <vt:lpstr>Google-Suchergebnisse: Die Anzeigen</vt:lpstr>
      <vt:lpstr>Google-Suchergebnisse: Die Anzeigenposition</vt:lpstr>
      <vt:lpstr>Google-Suchbegriffe</vt:lpstr>
      <vt:lpstr>Google-Suchergebnisse: Die Anzeigen</vt:lpstr>
      <vt:lpstr>Wir führen Sie direkt zum Kunden!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Google-Suche simpel erklärt</dc:title>
  <dc:creator>Christin Weigel</dc:creator>
  <cp:lastModifiedBy>Christin</cp:lastModifiedBy>
  <cp:revision>48</cp:revision>
  <dcterms:created xsi:type="dcterms:W3CDTF">2011-09-07T13:15:57Z</dcterms:created>
  <dcterms:modified xsi:type="dcterms:W3CDTF">2011-09-26T07:24:56Z</dcterms:modified>
</cp:coreProperties>
</file>